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71" r:id="rId3"/>
    <p:sldId id="257" r:id="rId4"/>
    <p:sldId id="275" r:id="rId5"/>
    <p:sldId id="263" r:id="rId6"/>
    <p:sldId id="265" r:id="rId7"/>
    <p:sldId id="258" r:id="rId8"/>
    <p:sldId id="259" r:id="rId9"/>
    <p:sldId id="260" r:id="rId10"/>
    <p:sldId id="269" r:id="rId11"/>
    <p:sldId id="261" r:id="rId12"/>
    <p:sldId id="273" r:id="rId13"/>
    <p:sldId id="266" r:id="rId14"/>
    <p:sldId id="267" r:id="rId15"/>
    <p:sldId id="270" r:id="rId16"/>
    <p:sldId id="274" r:id="rId17"/>
    <p:sldId id="268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58" autoAdjust="0"/>
  </p:normalViewPr>
  <p:slideViewPr>
    <p:cSldViewPr>
      <p:cViewPr varScale="1">
        <p:scale>
          <a:sx n="78" d="100"/>
          <a:sy n="78" d="100"/>
        </p:scale>
        <p:origin x="-976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41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AC8C450-A2FC-418B-BAD5-33FCB8A85964}" type="datetimeFigureOut">
              <a:rPr lang="en-US" smtClean="0"/>
              <a:pPr/>
              <a:t>9/27/19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F40BE05-73F5-4376-802D-9B5DD1F3D0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AC8C450-A2FC-418B-BAD5-33FCB8A85964}" type="datetimeFigureOut">
              <a:rPr lang="en-US" smtClean="0"/>
              <a:pPr/>
              <a:t>9/27/19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40BE05-73F5-4376-802D-9B5DD1F3D0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AC8C450-A2FC-418B-BAD5-33FCB8A85964}" type="datetimeFigureOut">
              <a:rPr lang="en-US" smtClean="0"/>
              <a:pPr/>
              <a:t>9/27/19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40BE05-73F5-4376-802D-9B5DD1F3D0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AC8C450-A2FC-418B-BAD5-33FCB8A85964}" type="datetimeFigureOut">
              <a:rPr lang="en-US" smtClean="0"/>
              <a:pPr/>
              <a:t>9/27/19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40BE05-73F5-4376-802D-9B5DD1F3D06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AC8C450-A2FC-418B-BAD5-33FCB8A85964}" type="datetimeFigureOut">
              <a:rPr lang="en-US" smtClean="0"/>
              <a:pPr/>
              <a:t>9/27/19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40BE05-73F5-4376-802D-9B5DD1F3D06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AC8C450-A2FC-418B-BAD5-33FCB8A85964}" type="datetimeFigureOut">
              <a:rPr lang="en-US" smtClean="0"/>
              <a:pPr/>
              <a:t>9/27/19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40BE05-73F5-4376-802D-9B5DD1F3D06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AC8C450-A2FC-418B-BAD5-33FCB8A85964}" type="datetimeFigureOut">
              <a:rPr lang="en-US" smtClean="0"/>
              <a:pPr/>
              <a:t>9/27/19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40BE05-73F5-4376-802D-9B5DD1F3D0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AC8C450-A2FC-418B-BAD5-33FCB8A85964}" type="datetimeFigureOut">
              <a:rPr lang="en-US" smtClean="0"/>
              <a:pPr/>
              <a:t>9/27/19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40BE05-73F5-4376-802D-9B5DD1F3D06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AC8C450-A2FC-418B-BAD5-33FCB8A85964}" type="datetimeFigureOut">
              <a:rPr lang="en-US" smtClean="0"/>
              <a:pPr/>
              <a:t>9/27/19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40BE05-73F5-4376-802D-9B5DD1F3D0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2AC8C450-A2FC-418B-BAD5-33FCB8A85964}" type="datetimeFigureOut">
              <a:rPr lang="en-US" smtClean="0"/>
              <a:pPr/>
              <a:t>9/27/19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40BE05-73F5-4376-802D-9B5DD1F3D0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AC8C450-A2FC-418B-BAD5-33FCB8A85964}" type="datetimeFigureOut">
              <a:rPr lang="en-US" smtClean="0"/>
              <a:pPr/>
              <a:t>9/27/19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F40BE05-73F5-4376-802D-9B5DD1F3D06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2AC8C450-A2FC-418B-BAD5-33FCB8A85964}" type="datetimeFigureOut">
              <a:rPr lang="en-US" smtClean="0"/>
              <a:pPr/>
              <a:t>9/27/19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1F40BE05-73F5-4376-802D-9B5DD1F3D06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37159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REFLEXOLOGY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514600"/>
            <a:ext cx="7772400" cy="1199704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/>
              <a:t>Women’s Health &amp; Wellness Resolution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Solide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3000" y="1219200"/>
            <a:ext cx="6934200" cy="47244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Not </a:t>
            </a:r>
            <a:r>
              <a:rPr lang="en-US" dirty="0" smtClean="0"/>
              <a:t>For Women Only!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114800"/>
          </a:xfrm>
        </p:spPr>
        <p:txBody>
          <a:bodyPr>
            <a:normAutofit fontScale="85000" lnSpcReduction="10000"/>
          </a:bodyPr>
          <a:lstStyle/>
          <a:p>
            <a:pPr lvl="0">
              <a:lnSpc>
                <a:spcPct val="120000"/>
              </a:lnSpc>
            </a:pPr>
            <a:r>
              <a:rPr lang="en-US" dirty="0" smtClean="0"/>
              <a:t>Victims of community violence in Northern Ireland</a:t>
            </a:r>
          </a:p>
          <a:p>
            <a:pPr lvl="0">
              <a:lnSpc>
                <a:spcPct val="120000"/>
              </a:lnSpc>
              <a:buNone/>
            </a:pPr>
            <a:endParaRPr lang="en-US" sz="1200" dirty="0" smtClean="0"/>
          </a:p>
          <a:p>
            <a:pPr lvl="0"/>
            <a:r>
              <a:rPr lang="en-US" dirty="0" smtClean="0"/>
              <a:t>Aggressive and anti-social behavior in British children</a:t>
            </a:r>
          </a:p>
          <a:p>
            <a:pPr lvl="0">
              <a:buNone/>
            </a:pPr>
            <a:endParaRPr lang="en-US" sz="1200" dirty="0" smtClean="0"/>
          </a:p>
          <a:p>
            <a:pPr lvl="0"/>
            <a:r>
              <a:rPr lang="en-US" dirty="0" smtClean="0"/>
              <a:t>Police personnel </a:t>
            </a:r>
            <a:r>
              <a:rPr lang="en-US" dirty="0" smtClean="0"/>
              <a:t>involved in shootings in Florida</a:t>
            </a:r>
          </a:p>
          <a:p>
            <a:pPr lvl="0">
              <a:buNone/>
            </a:pPr>
            <a:endParaRPr lang="en-US" sz="1200" dirty="0" smtClean="0"/>
          </a:p>
          <a:p>
            <a:pPr lvl="0"/>
            <a:r>
              <a:rPr lang="en-US" dirty="0" smtClean="0"/>
              <a:t>10% of birth mothers recovering from labor &amp; delivery</a:t>
            </a:r>
          </a:p>
          <a:p>
            <a:pPr lvl="0">
              <a:buNone/>
            </a:pPr>
            <a:endParaRPr lang="en-US" dirty="0" smtClean="0"/>
          </a:p>
          <a:p>
            <a:pPr algn="ctr">
              <a:buNone/>
            </a:pPr>
            <a:r>
              <a:rPr lang="en-US" b="1" dirty="0" smtClean="0"/>
              <a:t>In all these instances Reflexology studies have </a:t>
            </a:r>
          </a:p>
          <a:p>
            <a:pPr algn="ctr">
              <a:buNone/>
            </a:pPr>
            <a:r>
              <a:rPr lang="en-US" b="1" dirty="0" smtClean="0"/>
              <a:t>been conducted and Reflexology </a:t>
            </a:r>
          </a:p>
          <a:p>
            <a:pPr algn="ctr">
              <a:buNone/>
            </a:pPr>
            <a:r>
              <a:rPr lang="en-US" b="1" dirty="0" smtClean="0"/>
              <a:t>proven to be </a:t>
            </a:r>
            <a:r>
              <a:rPr lang="en-US" b="1" dirty="0" smtClean="0"/>
              <a:t>effective.  </a:t>
            </a:r>
            <a:endParaRPr lang="en-US" b="1" dirty="0" smtClean="0"/>
          </a:p>
          <a:p>
            <a:pPr lvl="0">
              <a:buNone/>
            </a:pPr>
            <a:r>
              <a:rPr lang="en-US" dirty="0" smtClean="0"/>
              <a:t> 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295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PTSD is not just about soldiers.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It </a:t>
            </a:r>
            <a:r>
              <a:rPr lang="en-US" dirty="0" smtClean="0"/>
              <a:t>has been linked to: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</a:t>
            </a:r>
            <a:endParaRPr lang="en-US" dirty="0" smtClean="0"/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 smtClean="0"/>
              <a:t>Another </a:t>
            </a:r>
            <a:r>
              <a:rPr lang="en-US" dirty="0" smtClean="0"/>
              <a:t>Women’s Health Issue Addressed by Reflexology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6002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Breast cancer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4294967295"/>
          </p:nvPr>
        </p:nvSpPr>
        <p:spPr>
          <a:xfrm>
            <a:off x="0" y="1481138"/>
            <a:ext cx="8229600" cy="4525962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 3.1 million dollar </a:t>
            </a:r>
            <a:r>
              <a:rPr lang="en-US" dirty="0" smtClean="0"/>
              <a:t>5-year </a:t>
            </a:r>
            <a:r>
              <a:rPr lang="en-US" dirty="0" smtClean="0"/>
              <a:t>grant in 2005 to study the effects of Reflexology on women with Stage 4 breast cancer undergoing </a:t>
            </a:r>
            <a:r>
              <a:rPr lang="en-US" dirty="0" smtClean="0"/>
              <a:t>chemotherapy.</a:t>
            </a:r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9" name="Picture 8" descr="Canc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685800"/>
            <a:ext cx="8077200" cy="15896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10% improvement in the </a:t>
            </a:r>
            <a:r>
              <a:rPr lang="en-US" u="sng" dirty="0" smtClean="0"/>
              <a:t>quality</a:t>
            </a:r>
            <a:r>
              <a:rPr lang="en-US" dirty="0" smtClean="0"/>
              <a:t> of life—i.e.,         physical function in daily activities </a:t>
            </a:r>
          </a:p>
          <a:p>
            <a:pPr>
              <a:buNone/>
            </a:pPr>
            <a:r>
              <a:rPr lang="en-US" dirty="0" smtClean="0"/>
              <a:t>   </a:t>
            </a:r>
            <a:r>
              <a:rPr lang="en-US" sz="2000" dirty="0" smtClean="0"/>
              <a:t>(10% is considered statistically significant in research studies)</a:t>
            </a:r>
          </a:p>
          <a:p>
            <a:pPr>
              <a:buNone/>
            </a:pPr>
            <a:r>
              <a:rPr lang="en-US" sz="2000" dirty="0" smtClean="0"/>
              <a:t> </a:t>
            </a:r>
          </a:p>
          <a:p>
            <a:r>
              <a:rPr lang="en-US" dirty="0" smtClean="0"/>
              <a:t>Not </a:t>
            </a:r>
            <a:r>
              <a:rPr lang="en-US" u="sng" dirty="0" smtClean="0"/>
              <a:t>one</a:t>
            </a:r>
            <a:r>
              <a:rPr lang="en-US" dirty="0" smtClean="0"/>
              <a:t> patient experienced a negative side effect from receiving reflexology</a:t>
            </a:r>
          </a:p>
          <a:p>
            <a:endParaRPr lang="en-US" dirty="0" smtClean="0"/>
          </a:p>
          <a:p>
            <a:r>
              <a:rPr lang="en-US" dirty="0" smtClean="0"/>
              <a:t>Grant established Reflexology’s:</a:t>
            </a:r>
          </a:p>
          <a:p>
            <a:pPr>
              <a:buNone/>
            </a:pPr>
            <a:r>
              <a:rPr lang="en-US" dirty="0" smtClean="0"/>
              <a:t>	 1. Safety</a:t>
            </a:r>
          </a:p>
          <a:p>
            <a:pPr lvl="1">
              <a:buNone/>
            </a:pPr>
            <a:r>
              <a:rPr lang="en-US" dirty="0" smtClean="0"/>
              <a:t> </a:t>
            </a:r>
            <a:r>
              <a:rPr lang="en-US" sz="2700" dirty="0" smtClean="0"/>
              <a:t>2. </a:t>
            </a:r>
            <a:r>
              <a:rPr lang="en-US" sz="2700" dirty="0" smtClean="0"/>
              <a:t>Feasibility</a:t>
            </a:r>
            <a:r>
              <a:rPr lang="en-US" dirty="0" smtClean="0"/>
              <a:t> </a:t>
            </a:r>
            <a:r>
              <a:rPr lang="en-US" dirty="0" smtClean="0"/>
              <a:t>and</a:t>
            </a:r>
          </a:p>
          <a:p>
            <a:pPr>
              <a:buNone/>
            </a:pPr>
            <a:r>
              <a:rPr lang="en-US" dirty="0" smtClean="0"/>
              <a:t>	 3. Efficacy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Results: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0" y="1447800"/>
            <a:ext cx="8001000" cy="4559300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Study was renewed in 2011 for 2.65 million dollars for a second </a:t>
            </a:r>
            <a:r>
              <a:rPr lang="en-US" dirty="0" smtClean="0"/>
              <a:t>5-year study.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Focus is on the effects of the same 9-step protocol administered by </a:t>
            </a:r>
            <a:r>
              <a:rPr lang="en-US" dirty="0" smtClean="0"/>
              <a:t>primary caregivers rather </a:t>
            </a:r>
            <a:r>
              <a:rPr lang="en-US" dirty="0" smtClean="0"/>
              <a:t>than professional </a:t>
            </a:r>
            <a:r>
              <a:rPr lang="en-US" dirty="0" smtClean="0"/>
              <a:t>reflexologists.</a:t>
            </a:r>
            <a:endParaRPr lang="en-US" dirty="0"/>
          </a:p>
        </p:txBody>
      </p:sp>
      <p:pic>
        <p:nvPicPr>
          <p:cNvPr id="5" name="Picture 4" descr="Canc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685800"/>
            <a:ext cx="8077200" cy="15896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</a:t>
            </a:r>
            <a:r>
              <a:rPr lang="en-US" dirty="0" smtClean="0"/>
              <a:t> 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There is a growing body of evidence indicating real potential exists for Reflexology to affect victims of violence and natural disasters as it contributes to the health and wellness of </a:t>
            </a:r>
            <a:r>
              <a:rPr lang="en-US" dirty="0" smtClean="0"/>
              <a:t>all.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274638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In Conclusion: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itizen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533400"/>
            <a:ext cx="6858000" cy="426719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66800" y="4876800"/>
            <a:ext cx="6934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Therefore, </a:t>
            </a:r>
            <a:r>
              <a:rPr lang="en-US" sz="2000" dirty="0" smtClean="0"/>
              <a:t>the Reflexology </a:t>
            </a:r>
            <a:r>
              <a:rPr lang="en-US" sz="2000" dirty="0"/>
              <a:t>community strongly encourages members of the NFWL Policy Committee on Health &amp; Empowerment to pass the </a:t>
            </a:r>
            <a:r>
              <a:rPr lang="en-US" sz="2000" dirty="0" smtClean="0"/>
              <a:t>resolution before you </a:t>
            </a:r>
            <a:r>
              <a:rPr lang="en-US" sz="2000" dirty="0" smtClean="0"/>
              <a:t>for the benefit of ALL our </a:t>
            </a:r>
            <a:r>
              <a:rPr lang="en-US" sz="2000" dirty="0" smtClean="0"/>
              <a:t>citizens.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/>
          </p:cNvSpPr>
          <p:nvPr/>
        </p:nvSpPr>
        <p:spPr>
          <a:xfrm>
            <a:off x="457200" y="304800"/>
            <a:ext cx="8229600" cy="54102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1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lvl="0" algn="ctr">
              <a:spcBef>
                <a:spcPct val="0"/>
              </a:spcBef>
              <a:defRPr/>
            </a:pPr>
            <a:r>
              <a:rPr kumimoji="0" lang="en-US" sz="4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National Center for</a:t>
            </a:r>
            <a:r>
              <a:rPr lang="en-US" sz="45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 Post Traumatic Stress Disorder </a:t>
            </a:r>
          </a:p>
          <a:p>
            <a:pPr lvl="0" algn="ctr">
              <a:spcBef>
                <a:spcPct val="0"/>
              </a:spcBef>
              <a:defRPr/>
            </a:pPr>
            <a:r>
              <a:rPr lang="en-US" sz="45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(PTSD)</a:t>
            </a:r>
            <a:r>
              <a:rPr kumimoji="0" lang="en-US" sz="4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defines PTSD as:</a:t>
            </a:r>
          </a:p>
          <a:p>
            <a:pPr lvl="0" algn="ctr">
              <a:spcBef>
                <a:spcPct val="0"/>
              </a:spcBef>
              <a:defRPr/>
            </a:pPr>
            <a:endParaRPr kumimoji="0" lang="en-US" sz="41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bg2">
                  <a:lumMod val="50000"/>
                </a:schemeClr>
              </a:buClr>
              <a:buSzTx/>
              <a:tabLst/>
              <a:defRPr/>
            </a:pPr>
            <a:r>
              <a:rPr lang="en-US" sz="41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Something</a:t>
            </a:r>
            <a:r>
              <a:rPr kumimoji="0" lang="en-US" sz="4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life-threatening or very scary that you see or that happens to </a:t>
            </a:r>
            <a:r>
              <a:rPr kumimoji="0" lang="en-US" sz="4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you.</a:t>
            </a:r>
            <a:endParaRPr kumimoji="0" lang="en-US" sz="41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41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Examples of Traumatic Events Include:</a:t>
            </a:r>
          </a:p>
          <a:p>
            <a:endParaRPr lang="en-US" dirty="0" smtClean="0"/>
          </a:p>
          <a:p>
            <a:r>
              <a:rPr lang="en-US" dirty="0" smtClean="0"/>
              <a:t>War (combat, blasts, witnessing death &amp; injury)</a:t>
            </a:r>
          </a:p>
          <a:p>
            <a:r>
              <a:rPr lang="en-US" dirty="0" smtClean="0"/>
              <a:t>Terrorism</a:t>
            </a:r>
          </a:p>
          <a:p>
            <a:r>
              <a:rPr lang="en-US" dirty="0" smtClean="0"/>
              <a:t>Violence &amp; abuse (sexual assault &amp; harassment)</a:t>
            </a:r>
          </a:p>
          <a:p>
            <a:pPr lvl="0"/>
            <a:r>
              <a:rPr lang="en-US" dirty="0" smtClean="0"/>
              <a:t>Fire</a:t>
            </a:r>
          </a:p>
          <a:p>
            <a:pPr lvl="0"/>
            <a:r>
              <a:rPr lang="en-US" dirty="0" smtClean="0"/>
              <a:t>Natural disaster</a:t>
            </a:r>
          </a:p>
          <a:p>
            <a:pPr lvl="0"/>
            <a:r>
              <a:rPr lang="en-US" dirty="0" smtClean="0"/>
              <a:t>A life-threatening accident</a:t>
            </a:r>
          </a:p>
          <a:p>
            <a:pPr lvl="0">
              <a:buNone/>
            </a:pPr>
            <a:endParaRPr lang="en-US" dirty="0" smtClean="0"/>
          </a:p>
          <a:p>
            <a:pPr lvl="0">
              <a:buNone/>
            </a:pPr>
            <a:r>
              <a:rPr lang="en-US" dirty="0" smtClean="0"/>
              <a:t>	Trauma also includes witnessing someone being killed or injured.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Post Traumatic Stress Disorder (PTSD)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SA-317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2286000"/>
            <a:ext cx="5486400" cy="352958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19200" y="1219200"/>
            <a:ext cx="81824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Military service exposes </a:t>
            </a:r>
            <a:r>
              <a:rPr lang="en-US" sz="3200" dirty="0" smtClean="0"/>
              <a:t>women</a:t>
            </a:r>
          </a:p>
          <a:p>
            <a:r>
              <a:rPr lang="en-US" sz="3200" dirty="0" smtClean="0"/>
              <a:t>           to </a:t>
            </a:r>
            <a:r>
              <a:rPr lang="en-US" sz="3200" dirty="0"/>
              <a:t>all these events </a:t>
            </a:r>
          </a:p>
        </p:txBody>
      </p:sp>
    </p:spTree>
    <p:extLst>
      <p:ext uri="{BB962C8B-B14F-4D97-AF65-F5344CB8AC3E}">
        <p14:creationId xmlns:p14="http://schemas.microsoft.com/office/powerpoint/2010/main" val="38691930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omenvets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500" y="1270000"/>
            <a:ext cx="7747000" cy="431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s_army_women_AC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250" y="1047750"/>
            <a:ext cx="6667500" cy="4762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en-US" dirty="0" smtClean="0"/>
              <a:t>Nightmares</a:t>
            </a:r>
          </a:p>
          <a:p>
            <a:pPr lvl="0"/>
            <a:r>
              <a:rPr lang="en-US" b="1" dirty="0" smtClean="0"/>
              <a:t>Sleeplessness*</a:t>
            </a:r>
            <a:endParaRPr lang="en-US" dirty="0" smtClean="0"/>
          </a:p>
          <a:p>
            <a:pPr lvl="0"/>
            <a:r>
              <a:rPr lang="en-US" b="1" dirty="0" smtClean="0"/>
              <a:t>Irritability*</a:t>
            </a:r>
            <a:endParaRPr lang="en-US" dirty="0" smtClean="0"/>
          </a:p>
          <a:p>
            <a:pPr lvl="0"/>
            <a:r>
              <a:rPr lang="en-US" dirty="0" smtClean="0"/>
              <a:t>Avoidance</a:t>
            </a:r>
          </a:p>
          <a:p>
            <a:pPr lvl="0"/>
            <a:r>
              <a:rPr lang="en-US" dirty="0" smtClean="0"/>
              <a:t>Being easily startled</a:t>
            </a:r>
          </a:p>
          <a:p>
            <a:pPr lvl="0"/>
            <a:r>
              <a:rPr lang="en-US" b="1" dirty="0" smtClean="0"/>
              <a:t>Difficulties with concentration &amp; memory*</a:t>
            </a:r>
            <a:endParaRPr lang="en-US" dirty="0" smtClean="0"/>
          </a:p>
          <a:p>
            <a:pPr lvl="0"/>
            <a:r>
              <a:rPr lang="en-US" dirty="0" smtClean="0"/>
              <a:t>Memories of the traumatic event</a:t>
            </a:r>
          </a:p>
          <a:p>
            <a:pPr lvl="0"/>
            <a:r>
              <a:rPr lang="en-US" b="1" dirty="0" smtClean="0"/>
              <a:t>Depression*</a:t>
            </a:r>
            <a:endParaRPr lang="en-US" dirty="0" smtClean="0"/>
          </a:p>
          <a:p>
            <a:pPr lvl="0"/>
            <a:r>
              <a:rPr lang="en-US" b="1" dirty="0" smtClean="0"/>
              <a:t>Anxiety*</a:t>
            </a:r>
            <a:endParaRPr lang="en-US" dirty="0" smtClean="0"/>
          </a:p>
          <a:p>
            <a:pPr lvl="0"/>
            <a:r>
              <a:rPr lang="en-US" dirty="0" smtClean="0"/>
              <a:t>Panic attacks</a:t>
            </a:r>
          </a:p>
          <a:p>
            <a:pPr lvl="0"/>
            <a:r>
              <a:rPr lang="en-US" dirty="0" smtClean="0"/>
              <a:t>Chronic pain &amp; medical problems</a:t>
            </a:r>
          </a:p>
          <a:p>
            <a:r>
              <a:rPr lang="en-US" dirty="0" smtClean="0"/>
              <a:t>Substance abuse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b="1" dirty="0" smtClean="0"/>
              <a:t>* These are some of the same psychological and physical symptoms measured in the following Reflexology and PMS study published in the Journal of Obstetrics and Gynecology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Common </a:t>
            </a:r>
            <a:r>
              <a:rPr lang="en-US" dirty="0" smtClean="0"/>
              <a:t>Symptoms </a:t>
            </a:r>
            <a:r>
              <a:rPr lang="en-US" dirty="0" smtClean="0"/>
              <a:t>of PTSD</a:t>
            </a:r>
            <a:br>
              <a:rPr lang="en-US" dirty="0" smtClean="0"/>
            </a:br>
            <a:r>
              <a:rPr lang="en-US" dirty="0" smtClean="0"/>
              <a:t> &amp; Trauma </a:t>
            </a:r>
            <a:r>
              <a:rPr lang="en-US" dirty="0" smtClean="0"/>
              <a:t>Include</a:t>
            </a:r>
            <a:r>
              <a:rPr lang="en-US" dirty="0" smtClean="0"/>
              <a:t>: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Symptom				% of Reduction</a:t>
            </a:r>
          </a:p>
          <a:p>
            <a:pPr>
              <a:buNone/>
            </a:pPr>
            <a:r>
              <a:rPr lang="en-US" dirty="0" smtClean="0"/>
              <a:t>						 of Symptom</a:t>
            </a:r>
          </a:p>
          <a:p>
            <a:pPr>
              <a:buNone/>
            </a:pPr>
            <a:endParaRPr lang="en-US" dirty="0" smtClean="0"/>
          </a:p>
          <a:p>
            <a:r>
              <a:rPr lang="en-US" b="1" dirty="0" smtClean="0"/>
              <a:t>Easily irritated</a:t>
            </a:r>
            <a:r>
              <a:rPr lang="en-US" dirty="0" smtClean="0"/>
              <a:t>				63%</a:t>
            </a:r>
          </a:p>
          <a:p>
            <a:r>
              <a:rPr lang="en-US" b="1" dirty="0" smtClean="0"/>
              <a:t>Nervous or Anxious</a:t>
            </a:r>
            <a:r>
              <a:rPr lang="en-US" dirty="0" smtClean="0"/>
              <a:t>			36%</a:t>
            </a:r>
          </a:p>
          <a:p>
            <a:r>
              <a:rPr lang="en-US" b="1" dirty="0" smtClean="0"/>
              <a:t>Depressed or Sad	</a:t>
            </a:r>
            <a:r>
              <a:rPr lang="en-US" dirty="0" smtClean="0"/>
              <a:t>		66%</a:t>
            </a:r>
          </a:p>
          <a:p>
            <a:r>
              <a:rPr lang="en-US" b="1" dirty="0" smtClean="0"/>
              <a:t>Forgetful or Confused</a:t>
            </a:r>
            <a:r>
              <a:rPr lang="en-US" dirty="0" smtClean="0"/>
              <a:t>		76%</a:t>
            </a:r>
          </a:p>
          <a:p>
            <a:r>
              <a:rPr lang="en-US" dirty="0" smtClean="0"/>
              <a:t>Critical of Self &amp; Others		68%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Study on PMS</a:t>
            </a:r>
            <a:br>
              <a:rPr lang="en-US" dirty="0" smtClean="0"/>
            </a:br>
            <a:r>
              <a:rPr lang="en-US" dirty="0" smtClean="0"/>
              <a:t>5 Psychological Symptoms &amp; Relief</a:t>
            </a:r>
            <a:br>
              <a:rPr lang="en-US" dirty="0" smtClean="0"/>
            </a:br>
            <a:r>
              <a:rPr lang="en-US" dirty="0" smtClean="0"/>
              <a:t>with Reflexology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2971800"/>
            <a:ext cx="7315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09600" y="1752600"/>
            <a:ext cx="7391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Symptom				% of Reduction</a:t>
            </a:r>
          </a:p>
          <a:p>
            <a:pPr>
              <a:buNone/>
            </a:pPr>
            <a:r>
              <a:rPr lang="en-US" dirty="0" smtClean="0"/>
              <a:t>						 of Symptom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Headache				77%</a:t>
            </a:r>
          </a:p>
          <a:p>
            <a:r>
              <a:rPr lang="en-US" dirty="0" smtClean="0"/>
              <a:t>Backache				48%</a:t>
            </a:r>
          </a:p>
          <a:p>
            <a:r>
              <a:rPr lang="en-US" dirty="0" smtClean="0"/>
              <a:t>Constipation				60%</a:t>
            </a:r>
          </a:p>
          <a:p>
            <a:r>
              <a:rPr lang="en-US" dirty="0" smtClean="0"/>
              <a:t>Tired or Fatigued			27%</a:t>
            </a:r>
          </a:p>
          <a:p>
            <a:r>
              <a:rPr lang="en-US" b="1" dirty="0" smtClean="0"/>
              <a:t>Difficult Falling Asleep</a:t>
            </a:r>
            <a:r>
              <a:rPr lang="en-US" dirty="0" smtClean="0"/>
              <a:t>		33%</a:t>
            </a:r>
          </a:p>
          <a:p>
            <a:pPr>
              <a:buNone/>
            </a:pPr>
            <a:r>
              <a:rPr lang="en-US" dirty="0" smtClean="0"/>
              <a:t>		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Study on PMS</a:t>
            </a:r>
            <a:br>
              <a:rPr lang="en-US" dirty="0" smtClean="0"/>
            </a:br>
            <a:r>
              <a:rPr lang="en-US" dirty="0" smtClean="0"/>
              <a:t>5 Physical Symptoms &amp; Relief</a:t>
            </a:r>
            <a:br>
              <a:rPr lang="en-US" dirty="0" smtClean="0"/>
            </a:br>
            <a:r>
              <a:rPr lang="en-US" dirty="0" smtClean="0"/>
              <a:t>with Reflexology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609600" y="1828800"/>
            <a:ext cx="7315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85800" y="2895600"/>
            <a:ext cx="7315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1635</TotalTime>
  <Words>412</Words>
  <Application>Microsoft Macintosh PowerPoint</Application>
  <PresentationFormat>On-screen Show (4:3)</PresentationFormat>
  <Paragraphs>100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Concourse</vt:lpstr>
      <vt:lpstr>     REFLEXOLOGY    </vt:lpstr>
      <vt:lpstr>PowerPoint Presentation</vt:lpstr>
      <vt:lpstr>Post Traumatic Stress Disorder (PTSD)</vt:lpstr>
      <vt:lpstr>PowerPoint Presentation</vt:lpstr>
      <vt:lpstr>PowerPoint Presentation</vt:lpstr>
      <vt:lpstr>PowerPoint Presentation</vt:lpstr>
      <vt:lpstr>Common Symptoms of PTSD  &amp; Trauma Include: </vt:lpstr>
      <vt:lpstr>Study on PMS 5 Psychological Symptoms &amp; Relief with Reflexology</vt:lpstr>
      <vt:lpstr>Study on PMS 5 Physical Symptoms &amp; Relief with Reflexology</vt:lpstr>
      <vt:lpstr>        Not For Women Only!</vt:lpstr>
      <vt:lpstr>PTSD is not just about soldiers.  It has been linked to: </vt:lpstr>
      <vt:lpstr>Breast cancer</vt:lpstr>
      <vt:lpstr>PowerPoint Presentation</vt:lpstr>
      <vt:lpstr>Results:</vt:lpstr>
      <vt:lpstr>PowerPoint Presentation</vt:lpstr>
      <vt:lpstr>In Conclusion:</vt:lpstr>
      <vt:lpstr>PowerPoint Presentation</vt:lpstr>
    </vt:vector>
  </TitlesOfParts>
  <Company>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REFLEXOLOGY:    </dc:title>
  <dc:creator>CI</dc:creator>
  <cp:lastModifiedBy>Karen Ball</cp:lastModifiedBy>
  <cp:revision>47</cp:revision>
  <dcterms:created xsi:type="dcterms:W3CDTF">2012-11-13T02:02:29Z</dcterms:created>
  <dcterms:modified xsi:type="dcterms:W3CDTF">2019-09-27T19:19:47Z</dcterms:modified>
</cp:coreProperties>
</file>